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FF2B-B871-40DE-BEFE-2DC1CCB29CB9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C616-FD3E-40E2-B556-59B86385AE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NUL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49C7088-5628-458A-8A72-17E34ADD3F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49C7088-5628-458A-8A72-17E34ADD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9EB3E8C-5111-4405-A78E-459DCC6C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B3919-C8BF-4792-94BE-FEE47A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78000"/>
            <a:ext cx="12192000" cy="1080000"/>
          </a:xfr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 rtl="0">
              <a:defRPr lang="de-DE" sz="2000" b="0" kern="1200" noProof="0" dirty="0">
                <a:solidFill>
                  <a:schemeClr val="accent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</a:lstStyle>
          <a:p>
            <a:endParaRPr lang="de-DE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85D5-CCBD-4601-8569-3852A9F8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78333"/>
            <a:ext cx="12192000" cy="432000"/>
          </a:xfr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 rtl="0">
              <a:buNone/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noProof="0" dirty="0"/>
              <a:t>Autor, Adresse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BE30776-EDB1-4D66-8632-A8AD4F28D4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823B531-8BF1-45C4-B1AE-02B56EFBC3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34846A6B-2DE2-4BE5-A974-9E74FEB6BF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2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0">
          <p15:clr>
            <a:srgbClr val="FBAE40"/>
          </p15:clr>
        </p15:guide>
        <p15:guide id="2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40513-918D-4664-9082-8E862CB1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47073F-B698-4EE1-AA73-3325E1D4B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2D6D8-AD0E-4D78-BE1F-57B90DF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771170-5760-4FF7-8199-11FE5E80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A6DF1-C03D-4B9D-96B2-2ECBDE0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EC73D-3ECB-44D4-A271-33FD0A8D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4D855-2CAE-4412-88D5-D0517DDA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A924A-F1D3-4A5B-AACD-C5C2D99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2FE0A-9B5B-434D-8060-1CF3AB11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F7CCC-D3FD-4BDE-86DE-456D1948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03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B5676721-0146-40AF-B03D-4A92BF5625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C04A76A-A1D4-4DD9-9854-F051915F233C}"/>
              </a:ext>
            </a:extLst>
          </p:cNvPr>
          <p:cNvSpPr txBox="1"/>
          <p:nvPr userDrawn="1"/>
        </p:nvSpPr>
        <p:spPr>
          <a:xfrm>
            <a:off x="516032" y="46840"/>
            <a:ext cx="131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FCFCFC"/>
                </a:solidFill>
                <a:latin typeface="Myriad Pro" panose="020B0503030403020204" pitchFamily="34" charset="0"/>
              </a:rPr>
              <a:t>Programm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9ADA3D3A-63AE-4ABC-857F-FAB44A9D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en-US" sz="2000" b="0" kern="1200" dirty="0" smtClean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1D3497A-CA4A-4297-8D92-FFDAFAF6C73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E96687DB-E57F-4BCC-BEFD-CED10985222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04071" y="2925594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0F22F157-CD19-45B9-8585-8687672D781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19E111AB-6BCF-42F6-AE7D-1BF85707F2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9294D5C1-3BFF-4830-A3B0-85CBFAF3A72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44FE76C4-A896-4DEA-AB62-376CE57A4DA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13973-3B67-4288-8729-1D918F9699F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54FDAB91-1E90-4957-A580-E2893435541C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F9CC-8C25-4FA1-888E-9EE16ACE1DB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227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98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1423CF2A-E794-4425-88E7-688A7DE90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0"/>
            <a:ext cx="7207395" cy="540000"/>
          </a:xfrm>
        </p:spPr>
        <p:txBody>
          <a:bodyPr vert="horz">
            <a:normAutofit/>
          </a:bodyPr>
          <a:lstStyle>
            <a:lvl1pPr rtl="0"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9490-D3F6-4808-B36B-178EC2C57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2" y="1161779"/>
            <a:ext cx="11298291" cy="4691468"/>
          </a:xfrm>
        </p:spPr>
        <p:txBody>
          <a:bodyPr/>
          <a:lstStyle>
            <a:lvl1pPr marL="2286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1pPr>
            <a:lvl2pPr marL="6858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2pPr>
            <a:lvl3pPr marL="11430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3pPr>
            <a:lvl4pPr marL="16002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4pPr>
            <a:lvl5pPr marL="20574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C471AB-4D34-4D31-B76B-E8AE9CF5D4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658" y="563851"/>
            <a:ext cx="6758911" cy="386733"/>
          </a:xfrm>
          <a:ln>
            <a:noFill/>
          </a:ln>
        </p:spPr>
        <p:txBody>
          <a:bodyPr/>
          <a:lstStyle>
            <a:lvl1pPr marL="0" indent="0" rtl="0">
              <a:buNone/>
              <a:defRPr sz="1800">
                <a:solidFill>
                  <a:srgbClr val="0090B5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E2E60F2-32C8-4119-B3E0-C980A874F8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EF44340-D595-48C1-8D68-959AD3CCFC27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9EE14A-D344-4C23-B033-867A8892AB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3B6E2-4F9E-470F-ACEC-778244F35FEF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71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72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393738-D59C-4A62-8B19-18DD48A4B94D}"/>
              </a:ext>
            </a:extLst>
          </p:cNvPr>
          <p:cNvSpPr txBox="1"/>
          <p:nvPr userDrawn="1"/>
        </p:nvSpPr>
        <p:spPr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F8F9F9"/>
                </a:solidFill>
                <a:latin typeface="Myriad Pro Light" panose="020B0403030403020204" pitchFamily="34" charset="0"/>
              </a:rPr>
              <a:t>Danksagung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41FB94C3-0049-4E78-AB5D-ADB9E7039ECE}"/>
              </a:ext>
            </a:extLst>
          </p:cNvPr>
          <p:cNvSpPr txBox="1"/>
          <p:nvPr userDrawn="1"/>
        </p:nvSpPr>
        <p:spPr>
          <a:xfrm>
            <a:off x="435736" y="5615912"/>
            <a:ext cx="1132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Wir danken dem Ministerium für Wissenschaft, Forschung und Kunst des Landes Baden-Württemberg </a:t>
            </a:r>
            <a:b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</a:br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für die finanzielle Unterstützung des </a:t>
            </a:r>
            <a:r>
              <a:rPr lang="de-DE" sz="1400" i="1" noProof="0" dirty="0" err="1">
                <a:solidFill>
                  <a:srgbClr val="3C3C3C"/>
                </a:solidFill>
                <a:latin typeface="Myriad Pro" panose="020B0503030403020204" pitchFamily="34" charset="0"/>
              </a:rPr>
              <a:t>InnovationsCampus</a:t>
            </a:r>
            <a:r>
              <a:rPr lang="de-DE" sz="1400" i="1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 Mobilität der Zukunft.</a:t>
            </a:r>
            <a:endParaRPr lang="de-DE" sz="1400" noProof="0" dirty="0">
              <a:solidFill>
                <a:srgbClr val="3C3C3C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 descr="A yellow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61E5299-9EEE-47B1-BE4C-1BBEB4D159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FFE4CC-1908-4B44-A78E-1C25833D9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9441A-EFC4-43EC-BE3F-453AAFF932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6215FF61-EE81-4299-83F9-D6D50EE6E605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10854-0DEA-43A8-B29E-2F47063E89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ADB3C-AC3B-4FFB-8054-38648D0214E8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1212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037A7F-1B6A-48E5-9E63-C1E06D8E51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037A7F-1B6A-48E5-9E63-C1E06D8E5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52CDA8-E797-43B3-87C9-0D3EA84A68B0}"/>
              </a:ext>
            </a:extLst>
          </p:cNvPr>
          <p:cNvSpPr txBox="1"/>
          <p:nvPr userDrawn="1"/>
        </p:nvSpPr>
        <p:spPr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3C3C3C"/>
                </a:solidFill>
                <a:latin typeface="Myriad Pro Light" panose="020B0403030403020204" pitchFamily="34" charset="0"/>
              </a:rPr>
              <a:t>Zu verwendende Farben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45326B-DFF5-4136-9386-76E44257B43A}"/>
              </a:ext>
            </a:extLst>
          </p:cNvPr>
          <p:cNvGrpSpPr/>
          <p:nvPr userDrawn="1"/>
        </p:nvGrpSpPr>
        <p:grpSpPr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118EBF-2C6B-4CB9-981B-437A5F80A142}"/>
                </a:ext>
              </a:extLst>
            </p:cNvPr>
            <p:cNvSpPr/>
            <p:nvPr userDrawn="1"/>
          </p:nvSpPr>
          <p:spPr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946B4-9DD2-4B61-8EC3-EFAECFAEE6A4}"/>
                </a:ext>
              </a:extLst>
            </p:cNvPr>
            <p:cNvSpPr/>
            <p:nvPr userDrawn="1"/>
          </p:nvSpPr>
          <p:spPr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4C7C97-2DD3-4E7C-B033-E2FB9A4219F2}"/>
                </a:ext>
              </a:extLst>
            </p:cNvPr>
            <p:cNvSpPr/>
            <p:nvPr userDrawn="1"/>
          </p:nvSpPr>
          <p:spPr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BC9153-576D-48D1-AB8F-BEF34E66EADD}"/>
                </a:ext>
              </a:extLst>
            </p:cNvPr>
            <p:cNvSpPr/>
            <p:nvPr userDrawn="1"/>
          </p:nvSpPr>
          <p:spPr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1A162D-8782-4CDB-952D-78CF3E7FADBB}"/>
                </a:ext>
              </a:extLst>
            </p:cNvPr>
            <p:cNvSpPr/>
            <p:nvPr userDrawn="1"/>
          </p:nvSpPr>
          <p:spPr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F83B2E-FACB-43ED-8541-BBEF8377D728}"/>
                </a:ext>
              </a:extLst>
            </p:cNvPr>
            <p:cNvSpPr/>
            <p:nvPr userDrawn="1"/>
          </p:nvSpPr>
          <p:spPr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A5773F-9F7F-4CCD-8D2B-1438E1508FEC}"/>
                </a:ext>
              </a:extLst>
            </p:cNvPr>
            <p:cNvSpPr/>
            <p:nvPr userDrawn="1"/>
          </p:nvSpPr>
          <p:spPr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7F8DE2-7C39-4749-9A0E-DE1BF4D5F8DB}"/>
                </a:ext>
              </a:extLst>
            </p:cNvPr>
            <p:cNvSpPr/>
            <p:nvPr userDrawn="1"/>
          </p:nvSpPr>
          <p:spPr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61CEDE-983D-4C85-900A-6A9F49FCFC7F}"/>
                </a:ext>
              </a:extLst>
            </p:cNvPr>
            <p:cNvSpPr/>
            <p:nvPr userDrawn="1"/>
          </p:nvSpPr>
          <p:spPr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97381-8D6B-4ED4-A3A2-4AE650ABAAD0}"/>
                </a:ext>
              </a:extLst>
            </p:cNvPr>
            <p:cNvSpPr/>
            <p:nvPr userDrawn="1"/>
          </p:nvSpPr>
          <p:spPr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C4D10E-8BD0-4011-8959-050FA7323C1A}"/>
                </a:ext>
              </a:extLst>
            </p:cNvPr>
            <p:cNvSpPr/>
            <p:nvPr userDrawn="1"/>
          </p:nvSpPr>
          <p:spPr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B46034-1116-43D6-A572-BAE4BA203195}"/>
                </a:ext>
              </a:extLst>
            </p:cNvPr>
            <p:cNvSpPr/>
            <p:nvPr userDrawn="1"/>
          </p:nvSpPr>
          <p:spPr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8EAC5A-24E9-454E-94BC-6DE507ABB23A}"/>
                </a:ext>
              </a:extLst>
            </p:cNvPr>
            <p:cNvSpPr txBox="1"/>
            <p:nvPr userDrawn="1"/>
          </p:nvSpPr>
          <p:spPr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de-DE" sz="2000" b="0" noProof="0" dirty="0">
                  <a:solidFill>
                    <a:srgbClr val="3C3C3C"/>
                  </a:solidFill>
                  <a:latin typeface="Myriad Pro" panose="020B0503030403020204" pitchFamily="34" charset="0"/>
                </a:rPr>
                <a:t>Primärfarben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B307D-349D-4D45-9FA3-224AA75D10E2}"/>
              </a:ext>
            </a:extLst>
          </p:cNvPr>
          <p:cNvSpPr/>
          <p:nvPr userDrawn="1"/>
        </p:nvSpPr>
        <p:spPr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9828B9-0E2B-4098-A168-028581BE068E}"/>
              </a:ext>
            </a:extLst>
          </p:cNvPr>
          <p:cNvSpPr/>
          <p:nvPr userDrawn="1"/>
        </p:nvSpPr>
        <p:spPr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43478-C1CB-450D-A61C-38A5AD09F992}"/>
              </a:ext>
            </a:extLst>
          </p:cNvPr>
          <p:cNvSpPr/>
          <p:nvPr userDrawn="1"/>
        </p:nvSpPr>
        <p:spPr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BD0B6-B6A6-4DB8-9EA8-F0B43721F371}"/>
              </a:ext>
            </a:extLst>
          </p:cNvPr>
          <p:cNvSpPr/>
          <p:nvPr userDrawn="1"/>
        </p:nvSpPr>
        <p:spPr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BC0A3-EB96-4259-97C8-EECDE089C97C}"/>
              </a:ext>
            </a:extLst>
          </p:cNvPr>
          <p:cNvSpPr/>
          <p:nvPr userDrawn="1"/>
        </p:nvSpPr>
        <p:spPr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9DC79D-CE52-4F74-AFE1-4C0D21B09314}"/>
              </a:ext>
            </a:extLst>
          </p:cNvPr>
          <p:cNvSpPr/>
          <p:nvPr userDrawn="1"/>
        </p:nvSpPr>
        <p:spPr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90D43B-8A20-4C52-929B-A1151BB66AA3}"/>
              </a:ext>
            </a:extLst>
          </p:cNvPr>
          <p:cNvSpPr/>
          <p:nvPr userDrawn="1"/>
        </p:nvSpPr>
        <p:spPr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2C4E-8548-407F-AE7E-BF6F63802A59}"/>
              </a:ext>
            </a:extLst>
          </p:cNvPr>
          <p:cNvSpPr/>
          <p:nvPr userDrawn="1"/>
        </p:nvSpPr>
        <p:spPr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F89651-2DC3-4706-A9BE-305F99797C49}"/>
              </a:ext>
            </a:extLst>
          </p:cNvPr>
          <p:cNvSpPr/>
          <p:nvPr userDrawn="1"/>
        </p:nvSpPr>
        <p:spPr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83DCE6-37A7-4761-9551-63AE4E6826F2}"/>
              </a:ext>
            </a:extLst>
          </p:cNvPr>
          <p:cNvSpPr/>
          <p:nvPr userDrawn="1"/>
        </p:nvSpPr>
        <p:spPr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866335-3E35-4C39-99BA-6214403D6D3D}"/>
              </a:ext>
            </a:extLst>
          </p:cNvPr>
          <p:cNvSpPr/>
          <p:nvPr userDrawn="1"/>
        </p:nvSpPr>
        <p:spPr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61B119-D18B-4487-86E9-7487CA2EA0BF}"/>
              </a:ext>
            </a:extLst>
          </p:cNvPr>
          <p:cNvSpPr/>
          <p:nvPr userDrawn="1"/>
        </p:nvSpPr>
        <p:spPr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9AD4F0-1351-4A65-86A2-4CB585A31FD8}"/>
              </a:ext>
            </a:extLst>
          </p:cNvPr>
          <p:cNvSpPr txBox="1"/>
          <p:nvPr userDrawn="1"/>
        </p:nvSpPr>
        <p:spPr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Sekundärfarben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694CFF-BED1-42B1-9316-B9B677111976}"/>
              </a:ext>
            </a:extLst>
          </p:cNvPr>
          <p:cNvSpPr txBox="1"/>
          <p:nvPr userDrawn="1"/>
        </p:nvSpPr>
        <p:spPr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Akzentfarben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E513EA-70E5-4138-BDFB-433B1D115DB4}"/>
              </a:ext>
            </a:extLst>
          </p:cNvPr>
          <p:cNvSpPr/>
          <p:nvPr userDrawn="1"/>
        </p:nvSpPr>
        <p:spPr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73332A-61DF-40CC-8B42-EC46BE975E12}"/>
              </a:ext>
            </a:extLst>
          </p:cNvPr>
          <p:cNvSpPr/>
          <p:nvPr userDrawn="1"/>
        </p:nvSpPr>
        <p:spPr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A43485-2FB0-4A3E-BAE4-7F2A500B256D}"/>
              </a:ext>
            </a:extLst>
          </p:cNvPr>
          <p:cNvSpPr txBox="1"/>
          <p:nvPr userDrawn="1"/>
        </p:nvSpPr>
        <p:spPr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55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5778000"/>
            <a:ext cx="12192000" cy="1080000"/>
          </a:xfrm>
          <a:prstGeom prst="rect">
            <a:avLst/>
          </a:prstGeo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>
              <a:defRPr lang="de-DE" sz="2000" b="0">
                <a:solidFill>
                  <a:schemeClr val="accent2"/>
                </a:solidFill>
                <a:latin typeface="Myriad Pro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0" y="5378333"/>
            <a:ext cx="12192000" cy="432000"/>
          </a:xfrm>
          <a:prstGeom prst="rect">
            <a:avLst/>
          </a:prstGeo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>
              <a:buNone/>
              <a:defRPr sz="2000" b="0">
                <a:solidFill>
                  <a:srgbClr val="F8F9F9"/>
                </a:solidFill>
                <a:latin typeface="Myriad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Autor, Adresse</a:t>
            </a:r>
            <a:endParaRPr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ro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 userDrawn="1"/>
        </p:nvSpPr>
        <p:spPr bwMode="auto">
          <a:xfrm>
            <a:off x="516032" y="4684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CFCFC"/>
                </a:solidFill>
                <a:latin typeface="Myriad Pro"/>
              </a:rPr>
              <a:t>Programm</a:t>
            </a:r>
            <a:endParaRPr/>
          </a:p>
        </p:txBody>
      </p:sp>
      <p:sp>
        <p:nvSpPr>
          <p:cNvPr id="1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en-US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1" name="Text Placeholder 2"/>
          <p:cNvSpPr>
            <a:spLocks noGrp="1"/>
          </p:cNvSpPr>
          <p:nvPr>
            <p:ph type="body" idx="14"/>
          </p:nvPr>
        </p:nvSpPr>
        <p:spPr bwMode="auto"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2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1204071" y="2925593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3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4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idx="18"/>
          </p:nvPr>
        </p:nvSpPr>
        <p:spPr bwMode="auto"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6" name="Text Placeholder 2"/>
          <p:cNvSpPr>
            <a:spLocks noGrp="1"/>
          </p:cNvSpPr>
          <p:nvPr>
            <p:ph type="body" idx="19"/>
          </p:nvPr>
        </p:nvSpPr>
        <p:spPr bwMode="auto"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FDAB91-1E90-4957-A580-E2893435541C}" type="datetime1">
              <a:rPr lang="de-DE"/>
              <a:t>15.05.2023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9144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anksag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 bwMode="auto"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8F9F9"/>
                </a:solidFill>
                <a:latin typeface="Myriad Pro Light"/>
              </a:rPr>
              <a:t>Danksagung</a:t>
            </a:r>
            <a:endParaRPr/>
          </a:p>
        </p:txBody>
      </p:sp>
      <p:sp>
        <p:nvSpPr>
          <p:cNvPr id="13" name="Textfeld 4"/>
          <p:cNvSpPr txBox="1"/>
          <p:nvPr userDrawn="1"/>
        </p:nvSpPr>
        <p:spPr bwMode="auto">
          <a:xfrm>
            <a:off x="435736" y="5615912"/>
            <a:ext cx="113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3C3C3C"/>
                </a:solidFill>
                <a:latin typeface="Myriad Pro"/>
              </a:rPr>
              <a:t>Wir danken dem Ministerium für Wissenschaft, Forschung und Kunst des Landes Baden-Württemberg </a:t>
            </a:r>
            <a:br>
              <a:rPr lang="de-DE" sz="1400">
                <a:solidFill>
                  <a:srgbClr val="3C3C3C"/>
                </a:solidFill>
                <a:latin typeface="Myriad Pro"/>
              </a:rPr>
            </a:br>
            <a:r>
              <a:rPr lang="de-DE" sz="1400">
                <a:solidFill>
                  <a:srgbClr val="3C3C3C"/>
                </a:solidFill>
                <a:latin typeface="Myriad Pro"/>
              </a:rPr>
              <a:t>für die finanzielle Unterstützung des </a:t>
            </a:r>
            <a:r>
              <a:rPr lang="de-DE" sz="1400" i="1">
                <a:solidFill>
                  <a:srgbClr val="3C3C3C"/>
                </a:solidFill>
                <a:latin typeface="Myriad Pro"/>
              </a:rPr>
              <a:t>InnovationsCampus Mobilität der Zukunft.</a:t>
            </a:r>
            <a:endParaRPr lang="de-DE" sz="1400">
              <a:solidFill>
                <a:srgbClr val="3C3C3C"/>
              </a:solidFill>
              <a:latin typeface="Myriad Pro"/>
            </a:endParaRPr>
          </a:p>
        </p:txBody>
      </p:sp>
      <p:pic>
        <p:nvPicPr>
          <p:cNvPr id="4" name="Picture 3" descr="A yellow and black logo&#10;&#10;Description automatically generated with medium confidence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auto"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215FF61-EE81-4299-83F9-D6D50EE6E605}" type="datetime1">
              <a:rPr lang="de-DE"/>
              <a:t>15.05.2023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  <a:endParaRPr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49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 bwMode="auto"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3C3C3C"/>
                </a:solidFill>
                <a:latin typeface="Myriad Pro Light"/>
              </a:rPr>
              <a:t>Zu verwendende Farben</a:t>
            </a:r>
            <a:endParaRPr/>
          </a:p>
        </p:txBody>
      </p:sp>
      <p:grpSp>
        <p:nvGrpSpPr>
          <p:cNvPr id="23" name="Group 22"/>
          <p:cNvGrpSpPr/>
          <p:nvPr userDrawn="1"/>
        </p:nvGrpSpPr>
        <p:grpSpPr bwMode="auto"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TextBox 21"/>
            <p:cNvSpPr txBox="1"/>
            <p:nvPr userDrawn="1"/>
          </p:nvSpPr>
          <p:spPr bwMode="auto"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 b="0">
                  <a:solidFill>
                    <a:srgbClr val="3C3C3C"/>
                  </a:solidFill>
                  <a:latin typeface="Myriad Pro"/>
                </a:rPr>
                <a:t>Primärfarben</a:t>
              </a:r>
              <a:endParaRPr/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TextBox 36"/>
          <p:cNvSpPr txBox="1"/>
          <p:nvPr userDrawn="1"/>
        </p:nvSpPr>
        <p:spPr bwMode="auto"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Sekundärfarben</a:t>
            </a:r>
            <a:endParaRPr/>
          </a:p>
        </p:txBody>
      </p:sp>
      <p:sp>
        <p:nvSpPr>
          <p:cNvPr id="38" name="TextBox 37"/>
          <p:cNvSpPr txBox="1"/>
          <p:nvPr userDrawn="1"/>
        </p:nvSpPr>
        <p:spPr bwMode="auto"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Akzentfarben</a:t>
            </a:r>
            <a:endParaRPr/>
          </a:p>
        </p:txBody>
      </p:sp>
      <p:sp>
        <p:nvSpPr>
          <p:cNvPr id="39" name="Rectangle 38"/>
          <p:cNvSpPr/>
          <p:nvPr userDrawn="1"/>
        </p:nvSpPr>
        <p:spPr bwMode="auto"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TextBox 40"/>
          <p:cNvSpPr txBox="1"/>
          <p:nvPr userDrawn="1"/>
        </p:nvSpPr>
        <p:spPr bwMode="auto"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440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66434E-7872-4F03-B51A-C040B4AEDC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66434E-7872-4F03-B51A-C040B4AED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C74C0-6FFF-459C-A1ED-E71C9C14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6C1E4-1896-4CF3-8820-F5C19609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FEFEF-128B-4A51-94D7-341452B40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8E85AA-A61F-4FC2-83EB-16DC9E7B524E}" type="datetime1">
              <a:rPr lang="de-DE" smtClean="0"/>
              <a:t>15.05.2023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8F59-CBA8-464A-887D-4995346A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A764-0533-4766-9237-20EF38EE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6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0102-7B18-4498-8D58-5F2F0B2B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 – </a:t>
            </a:r>
            <a:r>
              <a:rPr lang="en-US" dirty="0"/>
              <a:t>ICM acronym (filled in by the Management)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0501B0-C178-4AB7-9E70-12572E7A05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1" y="1306285"/>
            <a:ext cx="9073963" cy="4833258"/>
          </a:xfrm>
        </p:spPr>
        <p:txBody>
          <a:bodyPr>
            <a:normAutofit/>
          </a:bodyPr>
          <a:lstStyle/>
          <a:p>
            <a:r>
              <a:rPr lang="de-DE" sz="1200" b="1" dirty="0"/>
              <a:t>Title of </a:t>
            </a:r>
            <a:r>
              <a:rPr lang="de-DE" sz="1200" b="1" dirty="0" err="1"/>
              <a:t>the</a:t>
            </a:r>
            <a:r>
              <a:rPr lang="de-DE" sz="1200" b="1" dirty="0"/>
              <a:t> </a:t>
            </a:r>
            <a:r>
              <a:rPr lang="de-DE" sz="1200" b="1" dirty="0" err="1"/>
              <a:t>ongoing</a:t>
            </a:r>
            <a:r>
              <a:rPr lang="de-DE" sz="1200" b="1" dirty="0"/>
              <a:t> ICM </a:t>
            </a:r>
            <a:r>
              <a:rPr lang="de-DE" sz="1200" b="1" dirty="0" err="1"/>
              <a:t>project</a:t>
            </a:r>
            <a:endParaRPr lang="de-DE" sz="1200" b="1" dirty="0"/>
          </a:p>
          <a:p>
            <a:pPr lvl="1"/>
            <a:r>
              <a:rPr lang="de-DE" sz="1200" dirty="0"/>
              <a:t>&lt;</a:t>
            </a:r>
            <a:r>
              <a:rPr lang="en-US" sz="1200" dirty="0"/>
              <a:t>Status of work compared to original goals and schedules</a:t>
            </a:r>
            <a:r>
              <a:rPr lang="de-DE" sz="1200" dirty="0"/>
              <a:t>&gt;</a:t>
            </a:r>
          </a:p>
          <a:p>
            <a:r>
              <a:rPr lang="de-DE" sz="1200" b="1" dirty="0"/>
              <a:t>Purpose and </a:t>
            </a:r>
            <a:r>
              <a:rPr lang="de-DE" sz="1200" b="1" dirty="0" err="1"/>
              <a:t>background</a:t>
            </a:r>
            <a:r>
              <a:rPr lang="de-DE" sz="1200" b="1" dirty="0"/>
              <a:t> of </a:t>
            </a:r>
            <a:r>
              <a:rPr lang="de-DE" sz="1200" b="1" dirty="0" err="1"/>
              <a:t>the</a:t>
            </a:r>
            <a:r>
              <a:rPr lang="de-DE" sz="1200" b="1" dirty="0"/>
              <a:t> </a:t>
            </a:r>
            <a:r>
              <a:rPr lang="de-DE" sz="1200" b="1" dirty="0" err="1"/>
              <a:t>project</a:t>
            </a:r>
            <a:r>
              <a:rPr lang="de-DE" sz="1200" b="1" dirty="0"/>
              <a:t> </a:t>
            </a:r>
            <a:r>
              <a:rPr lang="de-DE" sz="1200" b="1" dirty="0" err="1"/>
              <a:t>extension</a:t>
            </a:r>
            <a:endParaRPr lang="de-DE" sz="1200" b="1" dirty="0"/>
          </a:p>
          <a:p>
            <a:pPr lvl="1"/>
            <a:r>
              <a:rPr lang="de-DE" sz="1200" dirty="0"/>
              <a:t>&lt;</a:t>
            </a:r>
            <a:r>
              <a:rPr lang="en-US" sz="1200" dirty="0"/>
              <a:t>justification of the need including use of funds</a:t>
            </a:r>
            <a:r>
              <a:rPr lang="de-DE" sz="1200" dirty="0"/>
              <a:t>&gt;</a:t>
            </a:r>
          </a:p>
          <a:p>
            <a:r>
              <a:rPr lang="de-DE" sz="1200" b="1" dirty="0"/>
              <a:t>A </a:t>
            </a:r>
            <a:r>
              <a:rPr lang="en-US" sz="1200" b="1" dirty="0"/>
              <a:t>description of the previous achievements of the project to be extended</a:t>
            </a:r>
            <a:r>
              <a:rPr lang="de-DE" sz="1200" b="1" dirty="0"/>
              <a:t> </a:t>
            </a:r>
          </a:p>
          <a:p>
            <a:pPr lvl="1"/>
            <a:r>
              <a:rPr lang="de-DE" sz="1200" dirty="0"/>
              <a:t>&lt;</a:t>
            </a:r>
            <a:r>
              <a:rPr lang="en-US" sz="1200" dirty="0"/>
              <a:t>Presenting a longer-term approach concept</a:t>
            </a:r>
            <a:r>
              <a:rPr lang="de-DE" sz="1200" dirty="0"/>
              <a:t>&gt;</a:t>
            </a:r>
          </a:p>
          <a:p>
            <a:r>
              <a:rPr lang="de-DE" sz="1200" b="1" dirty="0"/>
              <a:t>Time </a:t>
            </a:r>
            <a:r>
              <a:rPr lang="de-DE" sz="1200" b="1" dirty="0" err="1"/>
              <a:t>schedule</a:t>
            </a:r>
            <a:r>
              <a:rPr lang="de-DE" sz="1200" b="1" dirty="0"/>
              <a:t> and </a:t>
            </a:r>
            <a:r>
              <a:rPr lang="de-DE" sz="1200" b="1" dirty="0" err="1"/>
              <a:t>cost</a:t>
            </a:r>
            <a:r>
              <a:rPr lang="de-DE" sz="1200" b="1" dirty="0"/>
              <a:t> plan</a:t>
            </a:r>
          </a:p>
          <a:p>
            <a:pPr lvl="1"/>
            <a:r>
              <a:rPr lang="de-DE" sz="1200" dirty="0"/>
              <a:t>&lt;</a:t>
            </a:r>
            <a:r>
              <a:rPr lang="en-US" sz="1200" dirty="0"/>
              <a:t>Expected cost (SM, PM or small capital expenditures) over the requested period </a:t>
            </a:r>
            <a:r>
              <a:rPr lang="de-DE" sz="1200" dirty="0"/>
              <a:t>&gt;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B6B076-B855-46E7-B9D2-25089FE82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658" y="563850"/>
            <a:ext cx="11416329" cy="673279"/>
          </a:xfrm>
        </p:spPr>
        <p:txBody>
          <a:bodyPr>
            <a:normAutofit/>
          </a:bodyPr>
          <a:lstStyle/>
          <a:p>
            <a:r>
              <a:rPr lang="de-DE" dirty="0"/>
              <a:t>Title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 </a:t>
            </a:r>
            <a:r>
              <a:rPr lang="de-DE" dirty="0" err="1"/>
              <a:t>project</a:t>
            </a:r>
            <a:br>
              <a:rPr lang="de-DE" dirty="0"/>
            </a:br>
            <a:r>
              <a:rPr lang="de-DE" i="1" dirty="0"/>
              <a:t>(2nd </a:t>
            </a:r>
            <a:r>
              <a:rPr lang="de-DE" i="1" dirty="0" err="1"/>
              <a:t>line</a:t>
            </a:r>
            <a:r>
              <a:rPr lang="de-DE" i="1" dirty="0"/>
              <a:t> </a:t>
            </a:r>
            <a:r>
              <a:rPr lang="de-DE" i="1" dirty="0" err="1"/>
              <a:t>if</a:t>
            </a:r>
            <a:r>
              <a:rPr lang="de-DE" i="1" dirty="0"/>
              <a:t> </a:t>
            </a:r>
            <a:r>
              <a:rPr lang="de-DE" i="1" dirty="0" err="1"/>
              <a:t>necessary</a:t>
            </a:r>
            <a:r>
              <a:rPr lang="de-DE" i="1" dirty="0"/>
              <a:t>)</a:t>
            </a:r>
          </a:p>
        </p:txBody>
      </p:sp>
      <p:sp>
        <p:nvSpPr>
          <p:cNvPr id="6" name="Fußzeilenplatzhalter 11">
            <a:extLst>
              <a:ext uri="{FF2B5EF4-FFF2-40B4-BE49-F238E27FC236}">
                <a16:creationId xmlns:a16="http://schemas.microsoft.com/office/drawing/2014/main" id="{EF4934E0-5A46-4E72-BBEF-1C1C0A3DFB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2000" y="6379402"/>
            <a:ext cx="9774605" cy="365125"/>
          </a:xfrm>
        </p:spPr>
        <p:txBody>
          <a:bodyPr/>
          <a:lstStyle/>
          <a:p>
            <a:r>
              <a:rPr lang="de-DE" sz="1000" b="1" dirty="0" err="1"/>
              <a:t>Applicant</a:t>
            </a:r>
            <a:r>
              <a:rPr lang="de-DE" sz="1000" dirty="0"/>
              <a:t>: </a:t>
            </a:r>
            <a:r>
              <a:rPr lang="de-DE" sz="1000" dirty="0">
                <a:solidFill>
                  <a:schemeClr val="accent2"/>
                </a:solidFill>
                <a:latin typeface="Myriad Pro" panose="020B0503030403020204" pitchFamily="34" charset="0"/>
              </a:rPr>
              <a:t>Name and </a:t>
            </a:r>
            <a:r>
              <a:rPr lang="de-DE" sz="10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institute</a:t>
            </a:r>
            <a:r>
              <a:rPr lang="de-DE" sz="1000" dirty="0"/>
              <a:t>	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8A5ACE-3568-41B6-80EC-9F9E188CB3D7}"/>
              </a:ext>
            </a:extLst>
          </p:cNvPr>
          <p:cNvSpPr/>
          <p:nvPr/>
        </p:nvSpPr>
        <p:spPr>
          <a:xfrm>
            <a:off x="9558936" y="1421546"/>
            <a:ext cx="2382051" cy="17135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/>
              <a:t>Placeholder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an </a:t>
            </a:r>
            <a:r>
              <a:rPr lang="de-DE" sz="1000" dirty="0" err="1"/>
              <a:t>image</a:t>
            </a:r>
            <a:endParaRPr lang="de-DE" sz="1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B2576D-CA31-4752-9D6A-4FCFCE54F4B5}"/>
              </a:ext>
            </a:extLst>
          </p:cNvPr>
          <p:cNvSpPr/>
          <p:nvPr/>
        </p:nvSpPr>
        <p:spPr>
          <a:xfrm>
            <a:off x="9558936" y="3429000"/>
            <a:ext cx="2382051" cy="17135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/>
              <a:t>Placeholder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 </a:t>
            </a:r>
            <a:r>
              <a:rPr lang="de-DE" sz="1000" dirty="0" err="1"/>
              <a:t>picture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66825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ICM">
      <a:dk1>
        <a:srgbClr val="3C3C3C"/>
      </a:dk1>
      <a:lt1>
        <a:sysClr val="window" lastClr="FFFFFF"/>
      </a:lt1>
      <a:dk2>
        <a:srgbClr val="44546A"/>
      </a:dk2>
      <a:lt2>
        <a:srgbClr val="E7E6E6"/>
      </a:lt2>
      <a:accent1>
        <a:srgbClr val="0090B5"/>
      </a:accent1>
      <a:accent2>
        <a:srgbClr val="93D3E1"/>
      </a:accent2>
      <a:accent3>
        <a:srgbClr val="9C9C9F"/>
      </a:accent3>
      <a:accent4>
        <a:srgbClr val="3C3C3C"/>
      </a:accent4>
      <a:accent5>
        <a:srgbClr val="F2F3F3"/>
      </a:accent5>
      <a:accent6>
        <a:srgbClr val="C7D445"/>
      </a:accent6>
      <a:hlink>
        <a:srgbClr val="F0CE39"/>
      </a:hlink>
      <a:folHlink>
        <a:srgbClr val="5D5C84"/>
      </a:folHlink>
    </a:clrScheme>
    <a:fontScheme name="ICM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Myriad Pro</vt:lpstr>
      <vt:lpstr>Myriad Pro Light</vt:lpstr>
      <vt:lpstr>1_Office Theme</vt:lpstr>
      <vt:lpstr>think-cell Slide</vt:lpstr>
      <vt:lpstr>oleObj</vt:lpstr>
      <vt:lpstr>Sequence No. – ICM acronym (filled in by the Management)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Thilo Zimmermann</dc:creator>
  <cp:lastModifiedBy>Aubard, Nathalie (wbk)</cp:lastModifiedBy>
  <cp:revision>57</cp:revision>
  <dcterms:created xsi:type="dcterms:W3CDTF">2022-04-06T15:47:03Z</dcterms:created>
  <dcterms:modified xsi:type="dcterms:W3CDTF">2023-05-15T13:20:01Z</dcterms:modified>
</cp:coreProperties>
</file>